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60" r:id="rId8"/>
    <p:sldId id="265" r:id="rId9"/>
    <p:sldId id="267" r:id="rId10"/>
    <p:sldId id="268" r:id="rId11"/>
    <p:sldId id="264" r:id="rId12"/>
    <p:sldId id="263"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46"/>
    <p:restoredTop sz="94410"/>
  </p:normalViewPr>
  <p:slideViewPr>
    <p:cSldViewPr snapToGrid="0">
      <p:cViewPr varScale="1">
        <p:scale>
          <a:sx n="56" d="100"/>
          <a:sy n="56" d="100"/>
        </p:scale>
        <p:origin x="200" y="1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12/8/25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12/8/25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12/8/25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49ADF-B1C4-71FE-2D77-9ECA24E67227}"/>
              </a:ext>
            </a:extLst>
          </p:cNvPr>
          <p:cNvSpPr>
            <a:spLocks noGrp="1"/>
          </p:cNvSpPr>
          <p:nvPr>
            <p:ph type="ctrTitle"/>
          </p:nvPr>
        </p:nvSpPr>
        <p:spPr/>
        <p:txBody>
          <a:bodyPr/>
          <a:lstStyle/>
          <a:p>
            <a:r>
              <a:rPr lang="en-US" dirty="0"/>
              <a:t>“The Causal Effects of Place on Health and Longevity” </a:t>
            </a:r>
            <a:r>
              <a:rPr lang="en-US" sz="3600" dirty="0"/>
              <a:t>(</a:t>
            </a:r>
            <a:r>
              <a:rPr lang="en-US" sz="3600" dirty="0" err="1"/>
              <a:t>Deryugina</a:t>
            </a:r>
            <a:r>
              <a:rPr lang="en-US" sz="3600" dirty="0"/>
              <a:t> et. al 2023)</a:t>
            </a:r>
            <a:endParaRPr lang="en-US" dirty="0"/>
          </a:p>
        </p:txBody>
      </p:sp>
      <p:sp>
        <p:nvSpPr>
          <p:cNvPr id="3" name="Subtitle 2">
            <a:extLst>
              <a:ext uri="{FF2B5EF4-FFF2-40B4-BE49-F238E27FC236}">
                <a16:creationId xmlns:a16="http://schemas.microsoft.com/office/drawing/2014/main" id="{2DB27D49-0567-1385-2CAF-1D2A76BB58B3}"/>
              </a:ext>
            </a:extLst>
          </p:cNvPr>
          <p:cNvSpPr>
            <a:spLocks noGrp="1"/>
          </p:cNvSpPr>
          <p:nvPr>
            <p:ph type="subTitle" idx="1"/>
          </p:nvPr>
        </p:nvSpPr>
        <p:spPr/>
        <p:txBody>
          <a:bodyPr/>
          <a:lstStyle/>
          <a:p>
            <a:r>
              <a:rPr lang="en-US" dirty="0"/>
              <a:t>By Alex </a:t>
            </a:r>
            <a:r>
              <a:rPr lang="en-US" dirty="0" err="1"/>
              <a:t>bodeker</a:t>
            </a:r>
            <a:endParaRPr lang="en-US" dirty="0"/>
          </a:p>
        </p:txBody>
      </p:sp>
    </p:spTree>
    <p:extLst>
      <p:ext uri="{BB962C8B-B14F-4D97-AF65-F5344CB8AC3E}">
        <p14:creationId xmlns:p14="http://schemas.microsoft.com/office/powerpoint/2010/main" val="178569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6E12-13CB-8190-4804-8D92225E67A9}"/>
              </a:ext>
            </a:extLst>
          </p:cNvPr>
          <p:cNvSpPr>
            <a:spLocks noGrp="1"/>
          </p:cNvSpPr>
          <p:nvPr>
            <p:ph type="title"/>
          </p:nvPr>
        </p:nvSpPr>
        <p:spPr/>
        <p:txBody>
          <a:bodyPr/>
          <a:lstStyle/>
          <a:p>
            <a:r>
              <a:rPr lang="en-US" dirty="0"/>
              <a:t>How Urban Sprawl influences life expectancy</a:t>
            </a:r>
          </a:p>
        </p:txBody>
      </p:sp>
      <p:sp>
        <p:nvSpPr>
          <p:cNvPr id="3" name="Content Placeholder 2">
            <a:extLst>
              <a:ext uri="{FF2B5EF4-FFF2-40B4-BE49-F238E27FC236}">
                <a16:creationId xmlns:a16="http://schemas.microsoft.com/office/drawing/2014/main" id="{09CD0FA9-07BB-31AE-B9C7-9A974AA28053}"/>
              </a:ext>
            </a:extLst>
          </p:cNvPr>
          <p:cNvSpPr>
            <a:spLocks noGrp="1"/>
          </p:cNvSpPr>
          <p:nvPr>
            <p:ph idx="1"/>
          </p:nvPr>
        </p:nvSpPr>
        <p:spPr>
          <a:xfrm>
            <a:off x="646111" y="1853248"/>
            <a:ext cx="10899778" cy="4195481"/>
          </a:xfrm>
        </p:spPr>
        <p:txBody>
          <a:bodyPr>
            <a:normAutofit/>
          </a:bodyPr>
          <a:lstStyle/>
          <a:p>
            <a:pPr marL="0" indent="0">
              <a:buNone/>
            </a:pPr>
            <a:r>
              <a:rPr lang="en-US" sz="2400" dirty="0"/>
              <a:t>When an area solely relies on car travel to get around, the higher VMT per household leads to to higher traffic related deaths</a:t>
            </a:r>
          </a:p>
          <a:p>
            <a:pPr>
              <a:buFontTx/>
              <a:buChar char="-"/>
            </a:pPr>
            <a:r>
              <a:rPr lang="en-US" sz="2400" dirty="0"/>
              <a:t>Urban areas tend to have lower average BMI </a:t>
            </a:r>
          </a:p>
          <a:p>
            <a:pPr>
              <a:buFontTx/>
              <a:buChar char="-"/>
            </a:pPr>
            <a:r>
              <a:rPr lang="en-US" sz="2400" dirty="0"/>
              <a:t>The most compact vs most sprawled counties on average see a difference of ~2.7 years </a:t>
            </a:r>
          </a:p>
          <a:p>
            <a:pPr>
              <a:buFontTx/>
              <a:buChar char="-"/>
            </a:pPr>
            <a:r>
              <a:rPr lang="en-US" sz="2400" dirty="0"/>
              <a:t>More walkable areas, higher food quality, and work/social opportunities of urban areas are favored more by younger adults</a:t>
            </a:r>
          </a:p>
        </p:txBody>
      </p:sp>
    </p:spTree>
    <p:extLst>
      <p:ext uri="{BB962C8B-B14F-4D97-AF65-F5344CB8AC3E}">
        <p14:creationId xmlns:p14="http://schemas.microsoft.com/office/powerpoint/2010/main" val="355497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661A-A0B1-D12C-3F60-DE7447B2E313}"/>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6FB7A800-4A65-9F0B-1A2A-16375FFB3372}"/>
              </a:ext>
            </a:extLst>
          </p:cNvPr>
          <p:cNvSpPr>
            <a:spLocks noGrp="1"/>
          </p:cNvSpPr>
          <p:nvPr>
            <p:ph idx="1"/>
          </p:nvPr>
        </p:nvSpPr>
        <p:spPr>
          <a:xfrm>
            <a:off x="645129" y="1479176"/>
            <a:ext cx="10650399" cy="4769223"/>
          </a:xfrm>
        </p:spPr>
        <p:txBody>
          <a:bodyPr>
            <a:normAutofit/>
          </a:bodyPr>
          <a:lstStyle/>
          <a:p>
            <a:pPr marL="0" indent="0">
              <a:buNone/>
            </a:pPr>
            <a:r>
              <a:rPr lang="en-US" sz="2400" dirty="0"/>
              <a:t>In designing effective policies to make the collective life expectancy increase, local features matter most, as different counties vary in their negative and positive externalities.</a:t>
            </a:r>
          </a:p>
          <a:p>
            <a:pPr marL="0" indent="0">
              <a:buNone/>
            </a:pPr>
            <a:endParaRPr lang="en-US" sz="2400" dirty="0"/>
          </a:p>
          <a:p>
            <a:pPr marL="0" indent="0">
              <a:buNone/>
            </a:pPr>
            <a:r>
              <a:rPr lang="en-US" sz="2400" dirty="0"/>
              <a:t>The costs associated with moving to certain places must be considered at an individual level, as different environments pose different concerns whether it is health, peer pressure, etc.</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94013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2B2D-8F4B-941B-979E-9FB62F512936}"/>
              </a:ext>
            </a:extLst>
          </p:cNvPr>
          <p:cNvSpPr>
            <a:spLocks noGrp="1"/>
          </p:cNvSpPr>
          <p:nvPr>
            <p:ph type="title"/>
          </p:nvPr>
        </p:nvSpPr>
        <p:spPr/>
        <p:txBody>
          <a:bodyPr/>
          <a:lstStyle/>
          <a:p>
            <a:r>
              <a:rPr lang="en-US" dirty="0"/>
              <a:t>Uncertainties/limitations</a:t>
            </a:r>
          </a:p>
        </p:txBody>
      </p:sp>
      <p:sp>
        <p:nvSpPr>
          <p:cNvPr id="3" name="Content Placeholder 2">
            <a:extLst>
              <a:ext uri="{FF2B5EF4-FFF2-40B4-BE49-F238E27FC236}">
                <a16:creationId xmlns:a16="http://schemas.microsoft.com/office/drawing/2014/main" id="{98845886-EA33-A81E-C7E7-3A33F7BDEC6F}"/>
              </a:ext>
            </a:extLst>
          </p:cNvPr>
          <p:cNvSpPr>
            <a:spLocks noGrp="1"/>
          </p:cNvSpPr>
          <p:nvPr>
            <p:ph idx="1"/>
          </p:nvPr>
        </p:nvSpPr>
        <p:spPr>
          <a:xfrm>
            <a:off x="645130" y="1640542"/>
            <a:ext cx="9404723" cy="4607858"/>
          </a:xfrm>
        </p:spPr>
        <p:txBody>
          <a:bodyPr/>
          <a:lstStyle/>
          <a:p>
            <a:pPr>
              <a:buFontTx/>
              <a:buChar char="-"/>
            </a:pPr>
            <a:r>
              <a:rPr lang="en-US" dirty="0"/>
              <a:t>Even with the “movers” design, there is still possibilities of sorting/selection bias that may skew data</a:t>
            </a:r>
          </a:p>
          <a:p>
            <a:pPr>
              <a:buFontTx/>
              <a:buChar char="-"/>
            </a:pPr>
            <a:r>
              <a:rPr lang="en-US" dirty="0"/>
              <a:t>Most samples come from elderly or disabled individuals due to the data sources of Medicare and death certificates</a:t>
            </a:r>
          </a:p>
          <a:p>
            <a:pPr>
              <a:buFontTx/>
              <a:buChar char="-"/>
            </a:pPr>
            <a:r>
              <a:rPr lang="en-US" dirty="0"/>
              <a:t>This study applies most to older adults as they are more inclined to move, the implications on younger adults is less clear </a:t>
            </a:r>
          </a:p>
          <a:p>
            <a:pPr>
              <a:buFontTx/>
              <a:buChar char="-"/>
            </a:pPr>
            <a:r>
              <a:rPr lang="en-US" dirty="0"/>
              <a:t>Even if one’s longevity improves, it doesn’t tell us exactly about quality of life and the costs of moving</a:t>
            </a:r>
          </a:p>
          <a:p>
            <a:pPr>
              <a:buFontTx/>
              <a:buChar char="-"/>
            </a:pPr>
            <a:r>
              <a:rPr lang="en-US" dirty="0"/>
              <a:t>It is unclear exactly which causal effects are more pronounced or not</a:t>
            </a:r>
          </a:p>
          <a:p>
            <a:pPr>
              <a:buFontTx/>
              <a:buChar char="-"/>
            </a:pPr>
            <a:endParaRPr lang="en-US" dirty="0"/>
          </a:p>
          <a:p>
            <a:pPr marL="0" indent="0">
              <a:buNone/>
            </a:pPr>
            <a:endParaRPr lang="en-US" dirty="0"/>
          </a:p>
        </p:txBody>
      </p:sp>
    </p:spTree>
    <p:extLst>
      <p:ext uri="{BB962C8B-B14F-4D97-AF65-F5344CB8AC3E}">
        <p14:creationId xmlns:p14="http://schemas.microsoft.com/office/powerpoint/2010/main" val="85011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E41A3-A4F8-0BD6-3F0F-BFC7BBE2AB3A}"/>
              </a:ext>
            </a:extLst>
          </p:cNvPr>
          <p:cNvSpPr>
            <a:spLocks noGrp="1"/>
          </p:cNvSpPr>
          <p:nvPr>
            <p:ph type="title"/>
          </p:nvPr>
        </p:nvSpPr>
        <p:spPr/>
        <p:txBody>
          <a:bodyPr/>
          <a:lstStyle/>
          <a:p>
            <a:r>
              <a:rPr lang="en-US" dirty="0"/>
              <a:t>Sources</a:t>
            </a:r>
          </a:p>
        </p:txBody>
      </p:sp>
      <p:sp>
        <p:nvSpPr>
          <p:cNvPr id="3" name="Content Placeholder 2">
            <a:extLst>
              <a:ext uri="{FF2B5EF4-FFF2-40B4-BE49-F238E27FC236}">
                <a16:creationId xmlns:a16="http://schemas.microsoft.com/office/drawing/2014/main" id="{799D5EC6-8DE9-BD1E-4724-C62523F88ABA}"/>
              </a:ext>
            </a:extLst>
          </p:cNvPr>
          <p:cNvSpPr>
            <a:spLocks noGrp="1"/>
          </p:cNvSpPr>
          <p:nvPr>
            <p:ph idx="1"/>
          </p:nvPr>
        </p:nvSpPr>
        <p:spPr/>
        <p:txBody>
          <a:bodyPr/>
          <a:lstStyle/>
          <a:p>
            <a:pPr>
              <a:buAutoNum type="arabicPeriod"/>
            </a:pPr>
            <a:r>
              <a:rPr lang="en-US" sz="1600" dirty="0" err="1">
                <a:effectLst/>
              </a:rPr>
              <a:t>Deryugina</a:t>
            </a:r>
            <a:r>
              <a:rPr lang="en-US" sz="1600" dirty="0">
                <a:effectLst/>
              </a:rPr>
              <a:t>, T., &amp; Molitor, D. (2021). </a:t>
            </a:r>
            <a:r>
              <a:rPr lang="en-US" sz="1600" i="1" dirty="0">
                <a:effectLst/>
              </a:rPr>
              <a:t>The causal effects of place on health and longevity</a:t>
            </a:r>
            <a:r>
              <a:rPr lang="en-US" sz="1600" dirty="0">
                <a:effectLst/>
              </a:rPr>
              <a:t>. The journal of economic perspectives : a journal of the American Economic Association. https://</a:t>
            </a:r>
            <a:r>
              <a:rPr lang="en-US" sz="1600" dirty="0" err="1">
                <a:effectLst/>
              </a:rPr>
              <a:t>pmc.ncbi.nlm.nih.gov</a:t>
            </a:r>
            <a:r>
              <a:rPr lang="en-US" sz="1600" dirty="0">
                <a:effectLst/>
              </a:rPr>
              <a:t>/articles/PMC10512696/ ]</a:t>
            </a:r>
          </a:p>
          <a:p>
            <a:pPr>
              <a:buFont typeface="Wingdings 3" charset="2"/>
              <a:buAutoNum type="arabicPeriod"/>
            </a:pPr>
            <a:r>
              <a:rPr lang="en-US" sz="1400" dirty="0">
                <a:effectLst/>
              </a:rPr>
              <a:t>Finkelstein, A., Gentzkow, M., &amp; Williams, H. (2021, August). </a:t>
            </a:r>
            <a:r>
              <a:rPr lang="en-US" sz="1400" i="1" dirty="0">
                <a:effectLst/>
              </a:rPr>
              <a:t>Place-based drivers of mortality: Evidence from migration</a:t>
            </a:r>
            <a:r>
              <a:rPr lang="en-US" sz="1400" dirty="0">
                <a:effectLst/>
              </a:rPr>
              <a:t>. The American economic review. https://</a:t>
            </a:r>
            <a:r>
              <a:rPr lang="en-US" sz="1400" dirty="0" err="1">
                <a:effectLst/>
              </a:rPr>
              <a:t>pmc.ncbi.nlm.nih.gov</a:t>
            </a:r>
            <a:r>
              <a:rPr lang="en-US" sz="1400" dirty="0">
                <a:effectLst/>
              </a:rPr>
              <a:t>/articles/PMC8653912/ </a:t>
            </a:r>
          </a:p>
          <a:p>
            <a:pPr>
              <a:buFont typeface="Wingdings 3" charset="2"/>
              <a:buAutoNum type="arabicPeriod"/>
            </a:pPr>
            <a:r>
              <a:rPr lang="en-US" sz="1400" dirty="0">
                <a:effectLst/>
              </a:rPr>
              <a:t>Holford, T. (2025, April 29). </a:t>
            </a:r>
            <a:r>
              <a:rPr lang="en-US" sz="1400" i="1" dirty="0">
                <a:effectLst/>
              </a:rPr>
              <a:t>Study reveals Stark differences in life expectancy across U.S. states over the past century</a:t>
            </a:r>
            <a:r>
              <a:rPr lang="en-US" sz="1400" dirty="0">
                <a:effectLst/>
              </a:rPr>
              <a:t>. Yale School of Public Health. https://</a:t>
            </a:r>
            <a:r>
              <a:rPr lang="en-US" sz="1400" dirty="0" err="1">
                <a:effectLst/>
              </a:rPr>
              <a:t>ysph.yale.edu</a:t>
            </a:r>
            <a:r>
              <a:rPr lang="en-US" sz="1400" dirty="0">
                <a:effectLst/>
              </a:rPr>
              <a:t>/news-article/study-reveals-stark-differences-in-life-expectancy-across-us-states-over-the-past-century/ </a:t>
            </a:r>
          </a:p>
          <a:p>
            <a:pPr marL="0" indent="0">
              <a:buNone/>
            </a:pPr>
            <a:r>
              <a:rPr lang="en-US" sz="1600" dirty="0"/>
              <a:t>4. </a:t>
            </a:r>
            <a:r>
              <a:rPr lang="en-US" sz="1400" dirty="0">
                <a:effectLst/>
              </a:rPr>
              <a:t>Mitchell, H. (2018, September). </a:t>
            </a:r>
            <a:r>
              <a:rPr lang="en-US" sz="1400" i="1" dirty="0">
                <a:effectLst/>
              </a:rPr>
              <a:t>The Link Between Urban Sprawl and Life Expectancy</a:t>
            </a:r>
            <a:r>
              <a:rPr lang="en-US" sz="1400" dirty="0">
                <a:effectLst/>
              </a:rPr>
              <a:t>. Journal Reports: Healthcare. https://</a:t>
            </a:r>
            <a:r>
              <a:rPr lang="en-US" sz="1400" dirty="0" err="1">
                <a:effectLst/>
              </a:rPr>
              <a:t>www.wsj.com</a:t>
            </a:r>
            <a:r>
              <a:rPr lang="en-US" sz="1400" dirty="0">
                <a:effectLst/>
              </a:rPr>
              <a:t>/articles/the-link-between-urban-sprawl-and-life-expectancy-1537149600?gaa_at=</a:t>
            </a:r>
            <a:r>
              <a:rPr lang="en-US" sz="1400" dirty="0" err="1">
                <a:effectLst/>
              </a:rPr>
              <a:t>eafs&amp;gaa_n</a:t>
            </a:r>
            <a:r>
              <a:rPr lang="en-US" sz="1400" dirty="0">
                <a:effectLst/>
              </a:rPr>
              <a:t>=AWEtsqediT62r0JQU3dREk4aWY1fZep-ax8ebOhZU54CtnKItr1H86jgu3JI2OhW7T8%3D&amp;gaa_ts=692fb8cc&amp;gaa_sig=fFJWnI5VtKUNGzxyCRw03XuRZlQDr0JrAHL79y4YADrCR42yzzv_0qpJk12ITuJ36v_GOQrv3R0tKMVgw-dTbg%3D%3D </a:t>
            </a:r>
          </a:p>
          <a:p>
            <a:pPr marL="0" indent="0">
              <a:buNone/>
            </a:pPr>
            <a:endParaRPr lang="en-US" dirty="0">
              <a:effectLst/>
            </a:endParaRPr>
          </a:p>
          <a:p>
            <a:pPr marL="0" indent="0">
              <a:buNone/>
            </a:pPr>
            <a:endParaRPr lang="en-US" dirty="0"/>
          </a:p>
        </p:txBody>
      </p:sp>
    </p:spTree>
    <p:extLst>
      <p:ext uri="{BB962C8B-B14F-4D97-AF65-F5344CB8AC3E}">
        <p14:creationId xmlns:p14="http://schemas.microsoft.com/office/powerpoint/2010/main" val="334461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832F3-E2D9-5655-F8EF-A8BDE9700594}"/>
              </a:ext>
            </a:extLst>
          </p:cNvPr>
          <p:cNvSpPr>
            <a:spLocks noGrp="1"/>
          </p:cNvSpPr>
          <p:nvPr>
            <p:ph type="title"/>
          </p:nvPr>
        </p:nvSpPr>
        <p:spPr>
          <a:xfrm>
            <a:off x="4653335" y="333937"/>
            <a:ext cx="9404723" cy="945776"/>
          </a:xfrm>
        </p:spPr>
        <p:txBody>
          <a:bodyPr/>
          <a:lstStyle/>
          <a:p>
            <a:r>
              <a:rPr lang="en-US" dirty="0"/>
              <a:t>Question</a:t>
            </a:r>
          </a:p>
        </p:txBody>
      </p:sp>
      <p:sp>
        <p:nvSpPr>
          <p:cNvPr id="3" name="Content Placeholder 2">
            <a:extLst>
              <a:ext uri="{FF2B5EF4-FFF2-40B4-BE49-F238E27FC236}">
                <a16:creationId xmlns:a16="http://schemas.microsoft.com/office/drawing/2014/main" id="{EE7B4BD5-1BC8-30F2-60EF-C911650D7F01}"/>
              </a:ext>
            </a:extLst>
          </p:cNvPr>
          <p:cNvSpPr>
            <a:spLocks noGrp="1"/>
          </p:cNvSpPr>
          <p:nvPr>
            <p:ph idx="1"/>
          </p:nvPr>
        </p:nvSpPr>
        <p:spPr>
          <a:xfrm>
            <a:off x="1740223" y="1855694"/>
            <a:ext cx="8310611" cy="4195481"/>
          </a:xfrm>
        </p:spPr>
        <p:txBody>
          <a:bodyPr>
            <a:normAutofit/>
          </a:bodyPr>
          <a:lstStyle/>
          <a:p>
            <a:pPr marL="0" indent="0" algn="ctr">
              <a:buNone/>
            </a:pPr>
            <a:r>
              <a:rPr lang="en-US" sz="2400" dirty="0"/>
              <a:t>Life expectancy outcomes vary substantially across different countries, and they even vary by county</a:t>
            </a:r>
          </a:p>
          <a:p>
            <a:pPr marL="0" indent="0" algn="ctr">
              <a:buNone/>
            </a:pPr>
            <a:endParaRPr lang="en-US" sz="2800" dirty="0"/>
          </a:p>
          <a:p>
            <a:pPr marL="0" indent="0" algn="ctr">
              <a:buNone/>
            </a:pPr>
            <a:r>
              <a:rPr lang="en-US" sz="2800" dirty="0"/>
              <a:t>How does one’s “place of residence”</a:t>
            </a:r>
            <a:r>
              <a:rPr lang="en-US" sz="2800" b="1" dirty="0"/>
              <a:t> causally </a:t>
            </a:r>
            <a:r>
              <a:rPr lang="en-US" sz="2800" dirty="0"/>
              <a:t>influence one’s life expectancy and general health?</a:t>
            </a:r>
          </a:p>
          <a:p>
            <a:pPr marL="0" indent="0">
              <a:buNone/>
            </a:pPr>
            <a:endParaRPr lang="en-US" sz="2800" dirty="0"/>
          </a:p>
        </p:txBody>
      </p:sp>
    </p:spTree>
    <p:extLst>
      <p:ext uri="{BB962C8B-B14F-4D97-AF65-F5344CB8AC3E}">
        <p14:creationId xmlns:p14="http://schemas.microsoft.com/office/powerpoint/2010/main" val="2678969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4A3DA6D-FED2-4369-9ACD-B578C8790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63C72DE-4C01-4F6C-9020-327690AD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Freeform 7">
            <a:extLst>
              <a:ext uri="{FF2B5EF4-FFF2-40B4-BE49-F238E27FC236}">
                <a16:creationId xmlns:a16="http://schemas.microsoft.com/office/drawing/2014/main" id="{5627181E-8B3E-4EFB-8F43-17296B86C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64BEC57-7FD6-AEE0-B0D8-0C1ED3FA74AF}"/>
              </a:ext>
            </a:extLst>
          </p:cNvPr>
          <p:cNvSpPr>
            <a:spLocks noGrp="1"/>
          </p:cNvSpPr>
          <p:nvPr>
            <p:ph type="title"/>
          </p:nvPr>
        </p:nvSpPr>
        <p:spPr>
          <a:xfrm>
            <a:off x="648930" y="629267"/>
            <a:ext cx="9252154" cy="1016654"/>
          </a:xfrm>
        </p:spPr>
        <p:txBody>
          <a:bodyPr>
            <a:normAutofit/>
          </a:bodyPr>
          <a:lstStyle/>
          <a:p>
            <a:r>
              <a:rPr lang="en-US">
                <a:solidFill>
                  <a:srgbClr val="EBEBEB"/>
                </a:solidFill>
              </a:rPr>
              <a:t>What we know</a:t>
            </a:r>
          </a:p>
        </p:txBody>
      </p:sp>
      <p:sp useBgFill="1">
        <p:nvSpPr>
          <p:cNvPr id="31" name="Freeform: Shape 25">
            <a:extLst>
              <a:ext uri="{FF2B5EF4-FFF2-40B4-BE49-F238E27FC236}">
                <a16:creationId xmlns:a16="http://schemas.microsoft.com/office/drawing/2014/main" id="{2E45DBDE-EAD7-4DEE-B77D-577BBB0A13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E84F405F-B7AA-0CA7-E643-9932B2BFBCF1}"/>
              </a:ext>
            </a:extLst>
          </p:cNvPr>
          <p:cNvSpPr>
            <a:spLocks noGrp="1"/>
          </p:cNvSpPr>
          <p:nvPr>
            <p:ph idx="1"/>
          </p:nvPr>
        </p:nvSpPr>
        <p:spPr>
          <a:xfrm>
            <a:off x="648931" y="2548281"/>
            <a:ext cx="6578592" cy="3658689"/>
          </a:xfrm>
        </p:spPr>
        <p:txBody>
          <a:bodyPr>
            <a:normAutofit/>
          </a:bodyPr>
          <a:lstStyle/>
          <a:p>
            <a:pPr marL="0" indent="0">
              <a:lnSpc>
                <a:spcPct val="90000"/>
              </a:lnSpc>
              <a:buNone/>
            </a:pPr>
            <a:r>
              <a:rPr lang="en-US"/>
              <a:t>Regional differences within a country are due to both the physical environments and the population sorting</a:t>
            </a:r>
          </a:p>
          <a:p>
            <a:pPr>
              <a:lnSpc>
                <a:spcPct val="90000"/>
              </a:lnSpc>
              <a:buFontTx/>
              <a:buChar char="-"/>
            </a:pPr>
            <a:r>
              <a:rPr lang="en-US"/>
              <a:t>In U.S counties, life expectancy varies from ~69.1(Northern Louisiana) to ~89.5 (Cheyenne, Colorado)</a:t>
            </a:r>
          </a:p>
          <a:p>
            <a:pPr>
              <a:lnSpc>
                <a:spcPct val="90000"/>
              </a:lnSpc>
              <a:buFontTx/>
              <a:buChar char="-"/>
            </a:pPr>
            <a:r>
              <a:rPr lang="en-US"/>
              <a:t>Top 10% and bottom 10% earners have a county-level life expectancy of ~6.5 years</a:t>
            </a:r>
          </a:p>
          <a:p>
            <a:pPr>
              <a:lnSpc>
                <a:spcPct val="90000"/>
              </a:lnSpc>
              <a:buFontTx/>
              <a:buChar char="-"/>
            </a:pPr>
            <a:r>
              <a:rPr lang="en-US"/>
              <a:t>Variation occurs between states and counties suggesting strong local-level difference in longevity</a:t>
            </a:r>
          </a:p>
        </p:txBody>
      </p:sp>
      <p:pic>
        <p:nvPicPr>
          <p:cNvPr id="5" name="Picture 4" descr="A map of the united states&#10;&#10;Description automatically generated">
            <a:extLst>
              <a:ext uri="{FF2B5EF4-FFF2-40B4-BE49-F238E27FC236}">
                <a16:creationId xmlns:a16="http://schemas.microsoft.com/office/drawing/2014/main" id="{3ADC96D9-95D6-5CEC-D8B2-BB365901DF42}"/>
              </a:ext>
            </a:extLst>
          </p:cNvPr>
          <p:cNvPicPr>
            <a:picLocks noChangeAspect="1"/>
          </p:cNvPicPr>
          <p:nvPr/>
        </p:nvPicPr>
        <p:blipFill>
          <a:blip r:embed="rId2"/>
          <a:stretch>
            <a:fillRect/>
          </a:stretch>
        </p:blipFill>
        <p:spPr>
          <a:xfrm>
            <a:off x="7550922" y="2702389"/>
            <a:ext cx="3992621" cy="3353801"/>
          </a:xfrm>
          <a:prstGeom prst="rect">
            <a:avLst/>
          </a:prstGeom>
          <a:effectLst/>
        </p:spPr>
      </p:pic>
    </p:spTree>
    <p:extLst>
      <p:ext uri="{BB962C8B-B14F-4D97-AF65-F5344CB8AC3E}">
        <p14:creationId xmlns:p14="http://schemas.microsoft.com/office/powerpoint/2010/main" val="11328559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2822-2BDF-19CD-FD3E-7E429A4FCC79}"/>
              </a:ext>
            </a:extLst>
          </p:cNvPr>
          <p:cNvSpPr>
            <a:spLocks noGrp="1"/>
          </p:cNvSpPr>
          <p:nvPr>
            <p:ph type="title"/>
          </p:nvPr>
        </p:nvSpPr>
        <p:spPr>
          <a:xfrm>
            <a:off x="646111" y="452718"/>
            <a:ext cx="9404723" cy="811306"/>
          </a:xfrm>
        </p:spPr>
        <p:txBody>
          <a:bodyPr/>
          <a:lstStyle/>
          <a:p>
            <a:r>
              <a:rPr lang="en-US" dirty="0"/>
              <a:t>How causal effects are studied between counties</a:t>
            </a:r>
          </a:p>
        </p:txBody>
      </p:sp>
      <p:sp>
        <p:nvSpPr>
          <p:cNvPr id="3" name="Content Placeholder 2">
            <a:extLst>
              <a:ext uri="{FF2B5EF4-FFF2-40B4-BE49-F238E27FC236}">
                <a16:creationId xmlns:a16="http://schemas.microsoft.com/office/drawing/2014/main" id="{825AD447-693C-9B17-CA3F-2B3DB131FA3C}"/>
              </a:ext>
            </a:extLst>
          </p:cNvPr>
          <p:cNvSpPr>
            <a:spLocks noGrp="1"/>
          </p:cNvSpPr>
          <p:nvPr>
            <p:ph idx="1"/>
          </p:nvPr>
        </p:nvSpPr>
        <p:spPr>
          <a:xfrm>
            <a:off x="646111" y="2156013"/>
            <a:ext cx="8946541" cy="4195481"/>
          </a:xfrm>
        </p:spPr>
        <p:txBody>
          <a:bodyPr>
            <a:normAutofit fontScale="92500" lnSpcReduction="20000"/>
          </a:bodyPr>
          <a:lstStyle/>
          <a:p>
            <a:pPr marL="0" indent="0">
              <a:buNone/>
            </a:pPr>
            <a:r>
              <a:rPr lang="en-US" sz="2400" dirty="0"/>
              <a:t>Because normal cross-sectional studies can be ineffective in this situation due to it’s ”snapshot” nature, this study is more effectively conducted by analyzing ”movers” and how their move effects their life expectancy. This method accounts for:</a:t>
            </a:r>
          </a:p>
          <a:p>
            <a:pPr>
              <a:buFontTx/>
              <a:buChar char="-"/>
            </a:pPr>
            <a:r>
              <a:rPr lang="en-US" sz="2400" dirty="0"/>
              <a:t>E</a:t>
            </a:r>
            <a:r>
              <a:rPr lang="en-US" sz="2200" dirty="0"/>
              <a:t>xposure changes between areas (healthcare, environment)</a:t>
            </a:r>
          </a:p>
          <a:p>
            <a:pPr>
              <a:buFontTx/>
              <a:buChar char="-"/>
            </a:pPr>
            <a:r>
              <a:rPr lang="en-US" sz="2200" dirty="0"/>
              <a:t>When people move based on social/economic reasons</a:t>
            </a:r>
          </a:p>
          <a:p>
            <a:pPr>
              <a:buFontTx/>
              <a:buChar char="-"/>
            </a:pPr>
            <a:r>
              <a:rPr lang="en-US" sz="2200" dirty="0"/>
              <a:t>Health changes over time</a:t>
            </a:r>
          </a:p>
          <a:p>
            <a:pPr>
              <a:buFontTx/>
              <a:buChar char="-"/>
            </a:pPr>
            <a:r>
              <a:rPr lang="en-US" sz="2200" dirty="0"/>
              <a:t>Understanding why people move from certain areas</a:t>
            </a:r>
          </a:p>
          <a:p>
            <a:pPr marL="0" indent="0">
              <a:buNone/>
            </a:pPr>
            <a:r>
              <a:rPr lang="en-US" sz="2200" dirty="0"/>
              <a:t>This study uses data from Medicare, death certificates, socioeconomic data, and county level life expectancy data</a:t>
            </a:r>
          </a:p>
          <a:p>
            <a:pPr marL="0" indent="0">
              <a:buNone/>
            </a:pPr>
            <a:endParaRPr lang="en-US" sz="2400" dirty="0"/>
          </a:p>
          <a:p>
            <a:pPr marL="0" indent="0">
              <a:buNone/>
            </a:pPr>
            <a:r>
              <a:rPr lang="en-US" sz="2400" dirty="0"/>
              <a:t> </a:t>
            </a:r>
          </a:p>
        </p:txBody>
      </p:sp>
    </p:spTree>
    <p:extLst>
      <p:ext uri="{BB962C8B-B14F-4D97-AF65-F5344CB8AC3E}">
        <p14:creationId xmlns:p14="http://schemas.microsoft.com/office/powerpoint/2010/main" val="1042636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810651-0286-7ED0-5000-38445DBB70E2}"/>
              </a:ext>
            </a:extLst>
          </p:cNvPr>
          <p:cNvSpPr>
            <a:spLocks noGrp="1"/>
          </p:cNvSpPr>
          <p:nvPr>
            <p:ph type="title"/>
          </p:nvPr>
        </p:nvSpPr>
        <p:spPr>
          <a:xfrm>
            <a:off x="648930" y="629266"/>
            <a:ext cx="6188190" cy="1622321"/>
          </a:xfrm>
        </p:spPr>
        <p:txBody>
          <a:bodyPr>
            <a:normAutofit/>
          </a:bodyPr>
          <a:lstStyle/>
          <a:p>
            <a:r>
              <a:rPr lang="en-US">
                <a:solidFill>
                  <a:srgbClr val="EBEBEB"/>
                </a:solidFill>
              </a:rPr>
              <a:t>Causal effects of living in certain areas</a:t>
            </a: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pic>
        <p:nvPicPr>
          <p:cNvPr id="4" name="Picture 3" descr="A graph with black and white text&#10;&#10;Description automatically generated">
            <a:extLst>
              <a:ext uri="{FF2B5EF4-FFF2-40B4-BE49-F238E27FC236}">
                <a16:creationId xmlns:a16="http://schemas.microsoft.com/office/drawing/2014/main" id="{BAC966B6-51E1-0BDD-B2B9-56E8EF7CFEDB}"/>
              </a:ext>
            </a:extLst>
          </p:cNvPr>
          <p:cNvPicPr>
            <a:picLocks noChangeAspect="1"/>
          </p:cNvPicPr>
          <p:nvPr/>
        </p:nvPicPr>
        <p:blipFill>
          <a:blip r:embed="rId2"/>
          <a:stretch>
            <a:fillRect/>
          </a:stretch>
        </p:blipFill>
        <p:spPr>
          <a:xfrm>
            <a:off x="8129060" y="1352283"/>
            <a:ext cx="3414010" cy="4536887"/>
          </a:xfrm>
          <a:prstGeom prst="rect">
            <a:avLst/>
          </a:prstGeom>
          <a:effectLst/>
        </p:spPr>
      </p:pic>
      <p:sp>
        <p:nvSpPr>
          <p:cNvPr id="15"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2DDABED-6407-9913-E13A-CEE57CBDF415}"/>
              </a:ext>
            </a:extLst>
          </p:cNvPr>
          <p:cNvSpPr>
            <a:spLocks noGrp="1"/>
          </p:cNvSpPr>
          <p:nvPr>
            <p:ph idx="1"/>
          </p:nvPr>
        </p:nvSpPr>
        <p:spPr>
          <a:xfrm>
            <a:off x="648930" y="2438400"/>
            <a:ext cx="6188189" cy="3785419"/>
          </a:xfrm>
        </p:spPr>
        <p:txBody>
          <a:bodyPr>
            <a:normAutofit/>
          </a:bodyPr>
          <a:lstStyle/>
          <a:p>
            <a:pPr marL="0" indent="0">
              <a:buNone/>
            </a:pPr>
            <a:r>
              <a:rPr lang="en-US" dirty="0">
                <a:solidFill>
                  <a:srgbClr val="FFFFFF"/>
                </a:solidFill>
              </a:rPr>
              <a:t>Causal effects mean more than a correlation, as these effects lead to certain outcomes no matter the person. The main variables to consider as causal effects are :</a:t>
            </a:r>
          </a:p>
          <a:p>
            <a:pPr>
              <a:buFontTx/>
              <a:buChar char="-"/>
            </a:pPr>
            <a:r>
              <a:rPr lang="en-US" dirty="0">
                <a:solidFill>
                  <a:srgbClr val="FFFFFF"/>
                </a:solidFill>
              </a:rPr>
              <a:t>Access to healthcare</a:t>
            </a:r>
          </a:p>
          <a:p>
            <a:pPr>
              <a:buFontTx/>
              <a:buChar char="-"/>
            </a:pPr>
            <a:r>
              <a:rPr lang="en-US" dirty="0">
                <a:solidFill>
                  <a:srgbClr val="FFFFFF"/>
                </a:solidFill>
              </a:rPr>
              <a:t>Access to healthy food and water</a:t>
            </a:r>
          </a:p>
          <a:p>
            <a:r>
              <a:rPr lang="en-US" dirty="0">
                <a:solidFill>
                  <a:srgbClr val="FFFFFF"/>
                </a:solidFill>
              </a:rPr>
              <a:t>Presence of safe recreational spaces</a:t>
            </a:r>
          </a:p>
          <a:p>
            <a:pPr>
              <a:buFontTx/>
              <a:buChar char="-"/>
            </a:pPr>
            <a:r>
              <a:rPr lang="en-US" dirty="0">
                <a:solidFill>
                  <a:srgbClr val="FFFFFF"/>
                </a:solidFill>
              </a:rPr>
              <a:t>Prevalence of smoking/drug use</a:t>
            </a:r>
          </a:p>
          <a:p>
            <a:pPr>
              <a:buFontTx/>
              <a:buChar char="-"/>
            </a:pPr>
            <a:r>
              <a:rPr lang="en-US" dirty="0">
                <a:solidFill>
                  <a:srgbClr val="FFFFFF"/>
                </a:solidFill>
              </a:rPr>
              <a:t>Pollution/hygiene</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p:txBody>
      </p:sp>
      <p:sp>
        <p:nvSpPr>
          <p:cNvPr id="5" name="TextBox 4">
            <a:extLst>
              <a:ext uri="{FF2B5EF4-FFF2-40B4-BE49-F238E27FC236}">
                <a16:creationId xmlns:a16="http://schemas.microsoft.com/office/drawing/2014/main" id="{1F9E8030-91A2-9001-098C-2A32522B5BC2}"/>
              </a:ext>
            </a:extLst>
          </p:cNvPr>
          <p:cNvSpPr txBox="1"/>
          <p:nvPr/>
        </p:nvSpPr>
        <p:spPr>
          <a:xfrm>
            <a:off x="8371114" y="5889171"/>
            <a:ext cx="2414234" cy="307777"/>
          </a:xfrm>
          <a:prstGeom prst="rect">
            <a:avLst/>
          </a:prstGeom>
          <a:noFill/>
        </p:spPr>
        <p:txBody>
          <a:bodyPr wrap="square" rtlCol="0">
            <a:spAutoFit/>
          </a:bodyPr>
          <a:lstStyle/>
          <a:p>
            <a:r>
              <a:rPr lang="en-US" sz="1400" dirty="0"/>
              <a:t>Finkelstein et al., 2021)</a:t>
            </a:r>
          </a:p>
        </p:txBody>
      </p:sp>
    </p:spTree>
    <p:extLst>
      <p:ext uri="{BB962C8B-B14F-4D97-AF65-F5344CB8AC3E}">
        <p14:creationId xmlns:p14="http://schemas.microsoft.com/office/powerpoint/2010/main" val="153257995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2BD2-8A62-C527-1F53-38A03D782A3E}"/>
              </a:ext>
            </a:extLst>
          </p:cNvPr>
          <p:cNvSpPr>
            <a:spLocks noGrp="1"/>
          </p:cNvSpPr>
          <p:nvPr>
            <p:ph type="title"/>
          </p:nvPr>
        </p:nvSpPr>
        <p:spPr/>
        <p:txBody>
          <a:bodyPr/>
          <a:lstStyle/>
          <a:p>
            <a:r>
              <a:rPr lang="en-US" dirty="0"/>
              <a:t>Evidence for causal effects of geographic location</a:t>
            </a:r>
          </a:p>
        </p:txBody>
      </p:sp>
      <p:sp>
        <p:nvSpPr>
          <p:cNvPr id="3" name="Content Placeholder 2">
            <a:extLst>
              <a:ext uri="{FF2B5EF4-FFF2-40B4-BE49-F238E27FC236}">
                <a16:creationId xmlns:a16="http://schemas.microsoft.com/office/drawing/2014/main" id="{FFD7A745-F2D8-CB3A-264F-76EA7DEB1296}"/>
              </a:ext>
            </a:extLst>
          </p:cNvPr>
          <p:cNvSpPr>
            <a:spLocks noGrp="1"/>
          </p:cNvSpPr>
          <p:nvPr>
            <p:ph idx="1"/>
          </p:nvPr>
        </p:nvSpPr>
        <p:spPr>
          <a:xfrm>
            <a:off x="1103312" y="2052918"/>
            <a:ext cx="9404723" cy="4195481"/>
          </a:xfrm>
        </p:spPr>
        <p:txBody>
          <a:bodyPr>
            <a:normAutofit fontScale="92500" lnSpcReduction="20000"/>
          </a:bodyPr>
          <a:lstStyle/>
          <a:p>
            <a:pPr>
              <a:buFontTx/>
              <a:buChar char="-"/>
            </a:pPr>
            <a:r>
              <a:rPr lang="en-US" sz="2400" dirty="0"/>
              <a:t>Counties with higher median income, home value, and lower poverty are associated with higher life expectancy</a:t>
            </a:r>
          </a:p>
          <a:p>
            <a:pPr>
              <a:buFontTx/>
              <a:buChar char="-"/>
            </a:pPr>
            <a:r>
              <a:rPr lang="en-US" sz="2400" dirty="0"/>
              <a:t>Places with higher smoking/obesity rates have shorter life expectancy (influenced by social norms)</a:t>
            </a:r>
          </a:p>
          <a:p>
            <a:pPr>
              <a:buFontTx/>
              <a:buChar char="-"/>
            </a:pPr>
            <a:r>
              <a:rPr lang="en-US" sz="2400" dirty="0"/>
              <a:t>Pollution levels (fine matter) show strong negative correlation with life expectancy</a:t>
            </a:r>
          </a:p>
          <a:p>
            <a:pPr>
              <a:buFontTx/>
              <a:buChar char="-"/>
            </a:pPr>
            <a:r>
              <a:rPr lang="en-US" sz="2400" dirty="0"/>
              <a:t>Movers who relocated to low-mortality areas experienced lower mortality rates compared to those who stay  </a:t>
            </a:r>
          </a:p>
          <a:p>
            <a:pPr>
              <a:buFontTx/>
              <a:buChar char="-"/>
            </a:pPr>
            <a:r>
              <a:rPr lang="en-US" sz="2400" dirty="0"/>
              <a:t>Places with more regulative policies are associated with improved expectancy. Tax rates on cigarettes also are associated with higher state-level life expectancy (Montez et al. 2020) </a:t>
            </a:r>
          </a:p>
          <a:p>
            <a:pPr>
              <a:buFontTx/>
              <a:buChar char="-"/>
            </a:pPr>
            <a:endParaRPr lang="en-US" sz="2400" dirty="0"/>
          </a:p>
        </p:txBody>
      </p:sp>
    </p:spTree>
    <p:extLst>
      <p:ext uri="{BB962C8B-B14F-4D97-AF65-F5344CB8AC3E}">
        <p14:creationId xmlns:p14="http://schemas.microsoft.com/office/powerpoint/2010/main" val="377070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4C91-1815-5033-FB63-5F6A5C781715}"/>
              </a:ext>
            </a:extLst>
          </p:cNvPr>
          <p:cNvSpPr>
            <a:spLocks noGrp="1"/>
          </p:cNvSpPr>
          <p:nvPr>
            <p:ph type="title"/>
          </p:nvPr>
        </p:nvSpPr>
        <p:spPr/>
        <p:txBody>
          <a:bodyPr/>
          <a:lstStyle/>
          <a:p>
            <a:r>
              <a:rPr lang="en-US" dirty="0"/>
              <a:t>How big are these geographic effects?</a:t>
            </a:r>
          </a:p>
        </p:txBody>
      </p:sp>
      <p:sp>
        <p:nvSpPr>
          <p:cNvPr id="3" name="Content Placeholder 2">
            <a:extLst>
              <a:ext uri="{FF2B5EF4-FFF2-40B4-BE49-F238E27FC236}">
                <a16:creationId xmlns:a16="http://schemas.microsoft.com/office/drawing/2014/main" id="{EB83C1AC-2066-28A4-7C7C-B6C7FF1C9EE5}"/>
              </a:ext>
            </a:extLst>
          </p:cNvPr>
          <p:cNvSpPr>
            <a:spLocks noGrp="1"/>
          </p:cNvSpPr>
          <p:nvPr>
            <p:ph idx="1"/>
          </p:nvPr>
        </p:nvSpPr>
        <p:spPr>
          <a:xfrm>
            <a:off x="646111" y="1853248"/>
            <a:ext cx="10899778" cy="4552034"/>
          </a:xfrm>
        </p:spPr>
        <p:txBody>
          <a:bodyPr>
            <a:normAutofit/>
          </a:bodyPr>
          <a:lstStyle/>
          <a:p>
            <a:pPr>
              <a:buFontTx/>
              <a:buChar char="-"/>
            </a:pPr>
            <a:r>
              <a:rPr lang="en-US" sz="2400" dirty="0"/>
              <a:t>If one were to move to an area where life expectancy is 1 year higher, the mover will live 0.23&gt; longer on average (Finkelstein et al., 2021)</a:t>
            </a:r>
          </a:p>
          <a:p>
            <a:pPr>
              <a:buFontTx/>
              <a:buChar char="-"/>
            </a:pPr>
            <a:r>
              <a:rPr lang="en-US" sz="2400" dirty="0"/>
              <a:t>Movers to urban areas show increases drug/alcohol consumption</a:t>
            </a:r>
          </a:p>
          <a:p>
            <a:pPr>
              <a:buFontTx/>
              <a:buChar char="-"/>
            </a:pPr>
            <a:r>
              <a:rPr lang="en-US" sz="2400" dirty="0"/>
              <a:t>Older adults moving from low to high life expectancy areas receive an estimated +1.1 years in predicted lifespan</a:t>
            </a:r>
          </a:p>
          <a:p>
            <a:pPr>
              <a:buFontTx/>
              <a:buChar char="-"/>
            </a:pPr>
            <a:r>
              <a:rPr lang="en-US" sz="2400" dirty="0"/>
              <a:t>There is a 6.5 year </a:t>
            </a:r>
            <a:r>
              <a:rPr lang="en-US" sz="2400" dirty="0" err="1"/>
              <a:t>interdecile</a:t>
            </a:r>
            <a:r>
              <a:rPr lang="en-US" sz="2400" dirty="0"/>
              <a:t> gap </a:t>
            </a:r>
          </a:p>
          <a:p>
            <a:pPr marL="0" indent="0">
              <a:buNone/>
            </a:pPr>
            <a:endParaRPr lang="en-US" sz="2400" dirty="0"/>
          </a:p>
        </p:txBody>
      </p:sp>
    </p:spTree>
    <p:extLst>
      <p:ext uri="{BB962C8B-B14F-4D97-AF65-F5344CB8AC3E}">
        <p14:creationId xmlns:p14="http://schemas.microsoft.com/office/powerpoint/2010/main" val="304544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81812-FA22-63F1-C9B7-0C15F5FF2EAC}"/>
              </a:ext>
            </a:extLst>
          </p:cNvPr>
          <p:cNvSpPr>
            <a:spLocks noGrp="1"/>
          </p:cNvSpPr>
          <p:nvPr>
            <p:ph type="title"/>
          </p:nvPr>
        </p:nvSpPr>
        <p:spPr/>
        <p:txBody>
          <a:bodyPr/>
          <a:lstStyle/>
          <a:p>
            <a:r>
              <a:rPr lang="en-US" sz="3200" dirty="0"/>
              <a:t>Graphical representation of life expectancy of an area vs the national average </a:t>
            </a:r>
          </a:p>
        </p:txBody>
      </p:sp>
      <p:sp>
        <p:nvSpPr>
          <p:cNvPr id="3" name="Content Placeholder 2">
            <a:extLst>
              <a:ext uri="{FF2B5EF4-FFF2-40B4-BE49-F238E27FC236}">
                <a16:creationId xmlns:a16="http://schemas.microsoft.com/office/drawing/2014/main" id="{E33B35B9-B999-D148-A1BE-14D008CEE4A4}"/>
              </a:ext>
            </a:extLst>
          </p:cNvPr>
          <p:cNvSpPr>
            <a:spLocks noGrp="1"/>
          </p:cNvSpPr>
          <p:nvPr>
            <p:ph idx="1"/>
          </p:nvPr>
        </p:nvSpPr>
        <p:spPr>
          <a:xfrm>
            <a:off x="646111" y="2009156"/>
            <a:ext cx="3797873" cy="4195481"/>
          </a:xfrm>
        </p:spPr>
        <p:txBody>
          <a:bodyPr>
            <a:normAutofit fontScale="25000" lnSpcReduction="20000"/>
          </a:bodyPr>
          <a:lstStyle/>
          <a:p>
            <a:pPr marL="0" indent="0">
              <a:buNone/>
            </a:pPr>
            <a:r>
              <a:rPr lang="en-US" sz="3600" dirty="0"/>
              <a:t> Expected  Individual  Life  Expectancy</a:t>
            </a:r>
          </a:p>
          <a:p>
            <a:pPr marL="0" indent="0">
              <a:buNone/>
            </a:pPr>
            <a:r>
              <a:rPr lang="en-US" sz="3600" dirty="0"/>
              <a:t>   (years)</a:t>
            </a:r>
          </a:p>
          <a:p>
            <a:pPr marL="0" indent="0">
              <a:buNone/>
            </a:pPr>
            <a:r>
              <a:rPr lang="en-US" sz="3600" dirty="0"/>
              <a:t>  90 |                                                    </a:t>
            </a:r>
          </a:p>
          <a:p>
            <a:pPr marL="0" indent="0">
              <a:buNone/>
            </a:pPr>
            <a:r>
              <a:rPr lang="en-US" sz="3600" dirty="0"/>
              <a:t>       |                                   ●                 </a:t>
            </a:r>
          </a:p>
          <a:p>
            <a:pPr marL="0" indent="0">
              <a:buNone/>
            </a:pPr>
            <a:r>
              <a:rPr lang="en-US" sz="3600" dirty="0"/>
              <a:t>       |                                 ●   ●              </a:t>
            </a:r>
          </a:p>
          <a:p>
            <a:pPr marL="0" indent="0">
              <a:buNone/>
            </a:pPr>
            <a:r>
              <a:rPr lang="en-US" sz="3600" dirty="0"/>
              <a:t>       |                              ●                     </a:t>
            </a:r>
          </a:p>
          <a:p>
            <a:pPr marL="0" indent="0">
              <a:buNone/>
            </a:pPr>
            <a:r>
              <a:rPr lang="en-US" sz="3600" dirty="0"/>
              <a:t>    85|                           ●                         </a:t>
            </a:r>
          </a:p>
          <a:p>
            <a:pPr marL="0" indent="0">
              <a:buNone/>
            </a:pPr>
            <a:r>
              <a:rPr lang="en-US" sz="3600" dirty="0"/>
              <a:t>       |                        ●                            </a:t>
            </a:r>
          </a:p>
          <a:p>
            <a:pPr marL="0" indent="0">
              <a:buNone/>
            </a:pPr>
            <a:r>
              <a:rPr lang="en-US" sz="3600" dirty="0"/>
              <a:t>       |                    ●                                </a:t>
            </a:r>
          </a:p>
          <a:p>
            <a:pPr marL="0" indent="0">
              <a:buNone/>
            </a:pPr>
            <a:r>
              <a:rPr lang="en-US" sz="3600" dirty="0"/>
              <a:t>       |                 ●                                    </a:t>
            </a:r>
          </a:p>
          <a:p>
            <a:pPr marL="0" indent="0">
              <a:buNone/>
            </a:pPr>
            <a:r>
              <a:rPr lang="en-US" sz="3600" dirty="0"/>
              <a:t>  80 |             ●                                        </a:t>
            </a:r>
          </a:p>
          <a:p>
            <a:pPr marL="0" indent="0">
              <a:buNone/>
            </a:pPr>
            <a:r>
              <a:rPr lang="en-US" sz="3600" dirty="0"/>
              <a:t>       |         ●                                            </a:t>
            </a:r>
          </a:p>
          <a:p>
            <a:pPr marL="0" indent="0">
              <a:buNone/>
            </a:pPr>
            <a:r>
              <a:rPr lang="en-US" sz="3600" dirty="0"/>
              <a:t>       |     ●                                                </a:t>
            </a:r>
          </a:p>
          <a:p>
            <a:pPr marL="0" indent="0">
              <a:buNone/>
            </a:pPr>
            <a:r>
              <a:rPr lang="en-US" sz="3600" dirty="0"/>
              <a:t>       |  ●                                                   </a:t>
            </a:r>
          </a:p>
          <a:p>
            <a:pPr marL="0" indent="0">
              <a:buNone/>
            </a:pPr>
            <a:r>
              <a:rPr lang="en-US" sz="3600" dirty="0"/>
              <a:t>    75 |●_______________________________________________________</a:t>
            </a:r>
          </a:p>
          <a:p>
            <a:pPr marL="0" indent="0">
              <a:buNone/>
            </a:pPr>
            <a:r>
              <a:rPr lang="en-US" sz="3600" dirty="0"/>
              <a:t>         76    78    80    82    84    86    88    90</a:t>
            </a:r>
          </a:p>
          <a:p>
            <a:pPr marL="0" indent="0">
              <a:buNone/>
            </a:pPr>
            <a:r>
              <a:rPr lang="en-US" sz="3600" dirty="0"/>
              <a:t>                   Area Life Expectancy (years)</a:t>
            </a:r>
          </a:p>
          <a:p>
            <a:pPr marL="0" indent="0">
              <a:buNone/>
            </a:pPr>
            <a:endParaRPr lang="en-US" dirty="0"/>
          </a:p>
        </p:txBody>
      </p:sp>
      <p:sp>
        <p:nvSpPr>
          <p:cNvPr id="4" name="TextBox 3">
            <a:extLst>
              <a:ext uri="{FF2B5EF4-FFF2-40B4-BE49-F238E27FC236}">
                <a16:creationId xmlns:a16="http://schemas.microsoft.com/office/drawing/2014/main" id="{8E8C5169-EFAC-1D9A-778E-1FBE037EB2F5}"/>
              </a:ext>
            </a:extLst>
          </p:cNvPr>
          <p:cNvSpPr txBox="1"/>
          <p:nvPr/>
        </p:nvSpPr>
        <p:spPr>
          <a:xfrm>
            <a:off x="4937760" y="1639824"/>
            <a:ext cx="4297680" cy="4955203"/>
          </a:xfrm>
          <a:prstGeom prst="rect">
            <a:avLst/>
          </a:prstGeom>
          <a:noFill/>
        </p:spPr>
        <p:txBody>
          <a:bodyPr wrap="square" rtlCol="0">
            <a:spAutoFit/>
          </a:bodyPr>
          <a:lstStyle/>
          <a:p>
            <a:r>
              <a:rPr lang="en-US" dirty="0"/>
              <a:t>How predicted life expectancy changes if moved to a healthier area </a:t>
            </a:r>
          </a:p>
          <a:p>
            <a:endParaRPr lang="en-US" dirty="0"/>
          </a:p>
          <a:p>
            <a:r>
              <a:rPr lang="en-US" dirty="0"/>
              <a:t>X: Average area life expectancy</a:t>
            </a:r>
          </a:p>
          <a:p>
            <a:r>
              <a:rPr lang="en-US" dirty="0"/>
              <a:t>Y: Predicted lifespan for person in area</a:t>
            </a:r>
          </a:p>
          <a:p>
            <a:endParaRPr lang="en-US" dirty="0"/>
          </a:p>
          <a:p>
            <a:endParaRPr lang="en-US" dirty="0"/>
          </a:p>
          <a:p>
            <a:r>
              <a:rPr lang="en-US" dirty="0"/>
              <a:t>Shows the effect of place on lifespan holding all else constant</a:t>
            </a:r>
          </a:p>
          <a:p>
            <a:endParaRPr lang="en-US" dirty="0"/>
          </a:p>
          <a:p>
            <a:r>
              <a:rPr lang="en-US" sz="1600" dirty="0"/>
              <a:t>The slope of this graph is roughly ~1.07-1.10, meaning for every +1 area life expectancy, one’s predicted lifespan improves by about 1.07 years</a:t>
            </a:r>
          </a:p>
          <a:p>
            <a:endParaRPr lang="en-US" dirty="0"/>
          </a:p>
          <a:p>
            <a:endParaRPr lang="en-US" dirty="0"/>
          </a:p>
        </p:txBody>
      </p:sp>
    </p:spTree>
    <p:extLst>
      <p:ext uri="{BB962C8B-B14F-4D97-AF65-F5344CB8AC3E}">
        <p14:creationId xmlns:p14="http://schemas.microsoft.com/office/powerpoint/2010/main" val="238361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B7AA-2AAD-1BB9-1878-7F2B4AC80705}"/>
              </a:ext>
            </a:extLst>
          </p:cNvPr>
          <p:cNvSpPr>
            <a:spLocks noGrp="1"/>
          </p:cNvSpPr>
          <p:nvPr>
            <p:ph type="title"/>
          </p:nvPr>
        </p:nvSpPr>
        <p:spPr/>
        <p:txBody>
          <a:bodyPr/>
          <a:lstStyle/>
          <a:p>
            <a:r>
              <a:rPr lang="en-US" dirty="0"/>
              <a:t>Differences by age</a:t>
            </a:r>
          </a:p>
        </p:txBody>
      </p:sp>
      <p:sp>
        <p:nvSpPr>
          <p:cNvPr id="3" name="Content Placeholder 2">
            <a:extLst>
              <a:ext uri="{FF2B5EF4-FFF2-40B4-BE49-F238E27FC236}">
                <a16:creationId xmlns:a16="http://schemas.microsoft.com/office/drawing/2014/main" id="{FE99790B-A25F-F200-730B-6007340D6F10}"/>
              </a:ext>
            </a:extLst>
          </p:cNvPr>
          <p:cNvSpPr>
            <a:spLocks noGrp="1"/>
          </p:cNvSpPr>
          <p:nvPr>
            <p:ph idx="1"/>
          </p:nvPr>
        </p:nvSpPr>
        <p:spPr>
          <a:xfrm>
            <a:off x="1103312" y="2052918"/>
            <a:ext cx="9869488" cy="4195481"/>
          </a:xfrm>
        </p:spPr>
        <p:txBody>
          <a:bodyPr>
            <a:normAutofit/>
          </a:bodyPr>
          <a:lstStyle/>
          <a:p>
            <a:pPr marL="0" indent="0">
              <a:buNone/>
            </a:pPr>
            <a:r>
              <a:rPr lang="en-US" sz="2400" dirty="0"/>
              <a:t>The authors of the article emphasize these effects of location are much more prevalent in older adults, with things like air quality and access to healthcare. These attributes have more instant effect on one’s expectancy </a:t>
            </a:r>
          </a:p>
          <a:p>
            <a:pPr marL="0" indent="0">
              <a:buNone/>
            </a:pPr>
            <a:endParaRPr lang="en-US" sz="2400" dirty="0"/>
          </a:p>
          <a:p>
            <a:pPr marL="0" indent="0">
              <a:buNone/>
            </a:pPr>
            <a:r>
              <a:rPr lang="en-US" sz="2400" dirty="0"/>
              <a:t>Characteristics like education quality, social networks, and early environment would have long-term effect through lifespan. These aspects imply that the effects of place may be larger than just the direct causalities</a:t>
            </a:r>
          </a:p>
        </p:txBody>
      </p:sp>
    </p:spTree>
    <p:extLst>
      <p:ext uri="{BB962C8B-B14F-4D97-AF65-F5344CB8AC3E}">
        <p14:creationId xmlns:p14="http://schemas.microsoft.com/office/powerpoint/2010/main" val="566738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1084</TotalTime>
  <Words>1134</Words>
  <Application>Microsoft Macintosh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Century Gothic</vt:lpstr>
      <vt:lpstr>Wingdings 3</vt:lpstr>
      <vt:lpstr>Ion</vt:lpstr>
      <vt:lpstr>“The Causal Effects of Place on Health and Longevity” (Deryugina et. al 2023)</vt:lpstr>
      <vt:lpstr>Question</vt:lpstr>
      <vt:lpstr>What we know</vt:lpstr>
      <vt:lpstr>How causal effects are studied between counties</vt:lpstr>
      <vt:lpstr>Causal effects of living in certain areas</vt:lpstr>
      <vt:lpstr>Evidence for causal effects of geographic location</vt:lpstr>
      <vt:lpstr>How big are these geographic effects?</vt:lpstr>
      <vt:lpstr>Graphical representation of life expectancy of an area vs the national average </vt:lpstr>
      <vt:lpstr>Differences by age</vt:lpstr>
      <vt:lpstr>How Urban Sprawl influences life expectancy</vt:lpstr>
      <vt:lpstr>Implications</vt:lpstr>
      <vt:lpstr>Uncertainties/limitations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SHRECK CENA</dc:creator>
  <cp:lastModifiedBy>SHRECK CENA</cp:lastModifiedBy>
  <cp:revision>4</cp:revision>
  <dcterms:created xsi:type="dcterms:W3CDTF">2025-12-02T15:03:09Z</dcterms:created>
  <dcterms:modified xsi:type="dcterms:W3CDTF">2025-12-08T22:14:08Z</dcterms:modified>
</cp:coreProperties>
</file>